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13"/>
      <p:bold r:id="rId14"/>
      <p:italic r:id="rId15"/>
      <p:boldItalic r:id="rId16"/>
    </p:embeddedFont>
    <p:embeddedFont>
      <p:font typeface="PT Sans Narrow" panose="020B0604020202020204" pitchFamily="34" charset="0"/>
      <p:regular r:id="rId17"/>
      <p:bold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295a04d6cf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295a04d6cf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295a04d6c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295a04d6c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295a04d6cf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295a04d6cf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295a04d6cf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295a04d6cf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295a04d6cf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295a04d6cf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295a04d6cf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295a04d6cf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295a04d6cf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295a04d6cf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295a04d6c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295a04d6c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295a04d6cf_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295a04d6cf_8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21.jpg"/><Relationship Id="rId18" Type="http://schemas.openxmlformats.org/officeDocument/2006/relationships/image" Target="../media/image2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12" Type="http://schemas.openxmlformats.org/officeDocument/2006/relationships/image" Target="../media/image20.jpg"/><Relationship Id="rId17" Type="http://schemas.openxmlformats.org/officeDocument/2006/relationships/image" Target="../media/image25.jp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g"/><Relationship Id="rId11" Type="http://schemas.openxmlformats.org/officeDocument/2006/relationships/image" Target="../media/image19.jpg"/><Relationship Id="rId5" Type="http://schemas.openxmlformats.org/officeDocument/2006/relationships/image" Target="../media/image13.jpg"/><Relationship Id="rId15" Type="http://schemas.openxmlformats.org/officeDocument/2006/relationships/image" Target="../media/image23.jpg"/><Relationship Id="rId10" Type="http://schemas.openxmlformats.org/officeDocument/2006/relationships/image" Target="../media/image18.jpg"/><Relationship Id="rId19" Type="http://schemas.openxmlformats.org/officeDocument/2006/relationships/image" Target="../media/image27.jpg"/><Relationship Id="rId4" Type="http://schemas.openxmlformats.org/officeDocument/2006/relationships/image" Target="../media/image12.jpg"/><Relationship Id="rId9" Type="http://schemas.openxmlformats.org/officeDocument/2006/relationships/image" Target="../media/image17.jpg"/><Relationship Id="rId14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VFX Final - X2Face</a:t>
            </a:r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2137225" y="2850052"/>
            <a:ext cx="48705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/>
              <a:t>Team 4</a:t>
            </a:r>
            <a:endParaRPr sz="3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40"/>
              <a:t>R11922025 陸信丞 R11922036 陳靖元 </a:t>
            </a:r>
            <a:endParaRPr sz="224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40"/>
              <a:t>R11944005 薛博文 R11944024 黃秉茂</a:t>
            </a:r>
            <a:r>
              <a:rPr lang="zh-TW"/>
              <a:t>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Reference</a:t>
            </a:r>
            <a:endParaRPr/>
          </a:p>
        </p:txBody>
      </p:sp>
      <p:sp>
        <p:nvSpPr>
          <p:cNvPr id="160" name="Google Shape;160;p22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X2Face - WILES, Olivia; KOEPKE, A.; ZISSERMAN, Andrew. X2face: A network for controlling face generation using images, audio, and pose codes. In: Proceedings of the European conference on computer vision (ECCV). 2018. p. 670-686.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Unet 3+ - HUANG, Huimin, et al. Unet 3+: A full-scale connected unet for medical image segmentation. In: ICASSP 2020-2020 IEEE International Conference on Acoustics, Speech and Signal Processing (ICASSP). IEEE, 2020. p. 1055-1059.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Introduction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Methodology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Implementation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System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Research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Demo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Reference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Introduction</a:t>
            </a:r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Image editing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Source - Identity and Hairstyle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Driving - Properties, Pose, and Expression</a:t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100" y="2437025"/>
            <a:ext cx="6173801" cy="207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Methodology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42705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SSL</a:t>
            </a:r>
            <a:endParaRPr sz="4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Embedding network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source frame to a face representation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U-Net and pix2pix</a:t>
            </a:r>
            <a:endParaRPr sz="4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Driving network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transform pixels from the embedded face to produce the generated frame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encoder-decoder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2200" y="1495749"/>
            <a:ext cx="4270601" cy="198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Implementation</a:t>
            </a:r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 flipH="1">
            <a:off x="171000" y="1152425"/>
            <a:ext cx="8661300" cy="38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Embeded faces generation</a:t>
            </a:r>
            <a:br>
              <a:rPr lang="zh-TW"/>
            </a:b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Faster inference with pre-generated embedded faces</a:t>
            </a:r>
            <a:br>
              <a:rPr lang="zh-TW"/>
            </a:br>
            <a:r>
              <a:rPr lang="zh-TW"/>
              <a:t>(only need to inference driving network)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1"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3400" y="922800"/>
            <a:ext cx="4125249" cy="88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5575" y="2848911"/>
            <a:ext cx="624340" cy="7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2310863" y="3486050"/>
            <a:ext cx="1395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b="1">
                <a:latin typeface="Open Sans"/>
                <a:ea typeface="Open Sans"/>
                <a:cs typeface="Open Sans"/>
                <a:sym typeface="Open Sans"/>
              </a:rPr>
              <a:t>Pre-generated Embedded Faces</a:t>
            </a:r>
            <a:endParaRPr sz="10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3273" y="3928000"/>
            <a:ext cx="1883825" cy="6195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/>
        </p:nvSpPr>
        <p:spPr>
          <a:xfrm>
            <a:off x="1778300" y="4579638"/>
            <a:ext cx="1395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b="1">
                <a:latin typeface="Open Sans"/>
                <a:ea typeface="Open Sans"/>
                <a:cs typeface="Open Sans"/>
                <a:sym typeface="Open Sans"/>
              </a:rPr>
              <a:t>Driving Frames</a:t>
            </a:r>
            <a:endParaRPr sz="10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4834775" y="3053900"/>
            <a:ext cx="1632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fps: 5 -&gt; 30</a:t>
            </a:r>
            <a:b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zh-TW" b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(6 times faster)</a:t>
            </a:r>
            <a:endParaRPr sz="1000"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09572" y="3735433"/>
            <a:ext cx="750790" cy="88332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/>
        </p:nvSpPr>
        <p:spPr>
          <a:xfrm>
            <a:off x="3950500" y="4574613"/>
            <a:ext cx="1395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b="1">
                <a:latin typeface="Open Sans"/>
                <a:ea typeface="Open Sans"/>
                <a:cs typeface="Open Sans"/>
                <a:sym typeface="Open Sans"/>
              </a:rPr>
              <a:t>Driving Network</a:t>
            </a:r>
            <a:endParaRPr sz="1000"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95473" y="3928000"/>
            <a:ext cx="1875247" cy="61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7"/>
          <p:cNvSpPr txBox="1"/>
          <p:nvPr/>
        </p:nvSpPr>
        <p:spPr>
          <a:xfrm>
            <a:off x="6096225" y="4579638"/>
            <a:ext cx="1395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 b="1">
                <a:latin typeface="Open Sans"/>
                <a:ea typeface="Open Sans"/>
                <a:cs typeface="Open Sans"/>
                <a:sym typeface="Open Sans"/>
              </a:rPr>
              <a:t>Generated Frames</a:t>
            </a:r>
            <a:endParaRPr sz="1000"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" name="Google Shape;104;p17"/>
          <p:cNvSpPr/>
          <p:nvPr/>
        </p:nvSpPr>
        <p:spPr>
          <a:xfrm>
            <a:off x="3555500" y="4225875"/>
            <a:ext cx="624300" cy="112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7"/>
          <p:cNvSpPr/>
          <p:nvPr/>
        </p:nvSpPr>
        <p:spPr>
          <a:xfrm>
            <a:off x="5115750" y="4225863"/>
            <a:ext cx="624300" cy="112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7"/>
          <p:cNvSpPr/>
          <p:nvPr/>
        </p:nvSpPr>
        <p:spPr>
          <a:xfrm rot="10800000" flipH="1">
            <a:off x="3555500" y="3177404"/>
            <a:ext cx="1136100" cy="440700"/>
          </a:xfrm>
          <a:prstGeom prst="bentUpArrow">
            <a:avLst>
              <a:gd name="adj1" fmla="val 9331"/>
              <a:gd name="adj2" fmla="val 19965"/>
              <a:gd name="adj3" fmla="val 18721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System and Library</a:t>
            </a:r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Training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Inference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Real-time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Video to Images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Images to Video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Research</a:t>
            </a:r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Model Backbone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Unet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Unet 3+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Full-scale Skip Connections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Full-scale Deep Supervision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Reduce the network parameters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More full-scale information</a:t>
            </a:r>
            <a:endParaRPr sz="10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Loss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L1 loss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SSIM loss</a:t>
            </a:r>
            <a:endParaRPr/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4575" y="704025"/>
            <a:ext cx="4591924" cy="173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9175" y="4058000"/>
            <a:ext cx="3474175" cy="5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4575" y="2675850"/>
            <a:ext cx="4591925" cy="223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Demo - Offline</a:t>
            </a:r>
            <a:endParaRPr/>
          </a:p>
        </p:txBody>
      </p:sp>
      <p:grpSp>
        <p:nvGrpSpPr>
          <p:cNvPr id="127" name="Google Shape;127;p20"/>
          <p:cNvGrpSpPr/>
          <p:nvPr/>
        </p:nvGrpSpPr>
        <p:grpSpPr>
          <a:xfrm>
            <a:off x="1344994" y="2622764"/>
            <a:ext cx="7159792" cy="900008"/>
            <a:chOff x="311700" y="1304825"/>
            <a:chExt cx="8131507" cy="1023900"/>
          </a:xfrm>
        </p:grpSpPr>
        <p:pic>
          <p:nvPicPr>
            <p:cNvPr id="128" name="Google Shape;128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1304825"/>
              <a:ext cx="1017711" cy="10238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24326" y="1304825"/>
              <a:ext cx="1017711" cy="10238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42037" y="1304825"/>
              <a:ext cx="1017711" cy="10238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59747" y="1304825"/>
              <a:ext cx="1017711" cy="10238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372365" y="1304829"/>
              <a:ext cx="1017711" cy="10238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390075" y="1304829"/>
              <a:ext cx="1017711" cy="10238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2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407786" y="1304829"/>
              <a:ext cx="1017711" cy="10238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2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425496" y="1304829"/>
              <a:ext cx="1017711" cy="10238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6" name="Google Shape;136;p20"/>
          <p:cNvSpPr txBox="1"/>
          <p:nvPr/>
        </p:nvSpPr>
        <p:spPr>
          <a:xfrm>
            <a:off x="455100" y="2871500"/>
            <a:ext cx="74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Driver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37" name="Google Shape;137;p20"/>
          <p:cNvGrpSpPr/>
          <p:nvPr/>
        </p:nvGrpSpPr>
        <p:grpSpPr>
          <a:xfrm>
            <a:off x="1344600" y="3718482"/>
            <a:ext cx="7159328" cy="900019"/>
            <a:chOff x="304800" y="2972075"/>
            <a:chExt cx="8175548" cy="1022400"/>
          </a:xfrm>
        </p:grpSpPr>
        <p:pic>
          <p:nvPicPr>
            <p:cNvPr id="138" name="Google Shape;138;p2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04800" y="2972075"/>
              <a:ext cx="1021487" cy="102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2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326287" y="2972075"/>
              <a:ext cx="1021487" cy="102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20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2347774" y="2972075"/>
              <a:ext cx="1021487" cy="102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20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369261" y="2972075"/>
              <a:ext cx="1021487" cy="102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20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4390748" y="2972214"/>
              <a:ext cx="1022327" cy="1022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20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5413076" y="2972214"/>
              <a:ext cx="1022327" cy="1022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20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6435403" y="2972214"/>
              <a:ext cx="1022327" cy="1022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20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7457730" y="2972075"/>
              <a:ext cx="1022618" cy="1022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6" name="Google Shape;146;p20"/>
          <p:cNvSpPr txBox="1"/>
          <p:nvPr/>
        </p:nvSpPr>
        <p:spPr>
          <a:xfrm>
            <a:off x="455100" y="3968388"/>
            <a:ext cx="74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Result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47" name="Google Shape;147;p2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344994" y="1527069"/>
            <a:ext cx="900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 txBox="1"/>
          <p:nvPr/>
        </p:nvSpPr>
        <p:spPr>
          <a:xfrm>
            <a:off x="390725" y="1811875"/>
            <a:ext cx="80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Source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Demo - Online</a:t>
            </a:r>
            <a:endParaRPr/>
          </a:p>
        </p:txBody>
      </p:sp>
      <p:pic>
        <p:nvPicPr>
          <p:cNvPr id="2" name="Demo">
            <a:hlinkClick r:id="" action="ppaction://media"/>
            <a:extLst>
              <a:ext uri="{FF2B5EF4-FFF2-40B4-BE49-F238E27FC236}">
                <a16:creationId xmlns:a16="http://schemas.microsoft.com/office/drawing/2014/main" id="{93A372E5-04DC-4033-BB2D-02BA2BABDD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72922" y="1034162"/>
            <a:ext cx="6398149" cy="37615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336</Words>
  <Application>Microsoft Office PowerPoint</Application>
  <PresentationFormat>如螢幕大小 (16:9)</PresentationFormat>
  <Paragraphs>58</Paragraphs>
  <Slides>10</Slides>
  <Notes>10</Notes>
  <HiddenSlides>0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4" baseType="lpstr">
      <vt:lpstr>Open Sans</vt:lpstr>
      <vt:lpstr>Arial</vt:lpstr>
      <vt:lpstr>PT Sans Narrow</vt:lpstr>
      <vt:lpstr>Tropic</vt:lpstr>
      <vt:lpstr>VFX Final - X2Face</vt:lpstr>
      <vt:lpstr>Outline</vt:lpstr>
      <vt:lpstr>Introduction</vt:lpstr>
      <vt:lpstr>Methodology</vt:lpstr>
      <vt:lpstr>Implementation</vt:lpstr>
      <vt:lpstr>System and Library</vt:lpstr>
      <vt:lpstr>Research</vt:lpstr>
      <vt:lpstr>Demo - Offline</vt:lpstr>
      <vt:lpstr>Demo - Online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VFX Final - X2Face</dc:title>
  <cp:lastModifiedBy>秉茂 黃</cp:lastModifiedBy>
  <cp:revision>1</cp:revision>
  <dcterms:modified xsi:type="dcterms:W3CDTF">2023-06-14T14:44:59Z</dcterms:modified>
</cp:coreProperties>
</file>